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275" r:id="rId3"/>
    <p:sldId id="279" r:id="rId4"/>
    <p:sldId id="284" r:id="rId5"/>
    <p:sldId id="292" r:id="rId6"/>
    <p:sldId id="285" r:id="rId7"/>
    <p:sldId id="293" r:id="rId8"/>
    <p:sldId id="288" r:id="rId9"/>
    <p:sldId id="290" r:id="rId10"/>
    <p:sldId id="294" r:id="rId11"/>
    <p:sldId id="287" r:id="rId12"/>
    <p:sldId id="29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5294" autoAdjust="0"/>
  </p:normalViewPr>
  <p:slideViewPr>
    <p:cSldViewPr snapToGrid="0">
      <p:cViewPr varScale="1">
        <p:scale>
          <a:sx n="75" d="100"/>
          <a:sy n="75" d="100"/>
        </p:scale>
        <p:origin x="66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9/23/2023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9/23/2023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61638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33850&amp;picture=summer-day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402680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402680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30663&amp;picture=bright-summer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33850&amp;picture=summer-day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402680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ree-sea-grass-nature-ocean-2435269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030" y="1508147"/>
            <a:ext cx="4846320" cy="2387600"/>
          </a:xfrm>
        </p:spPr>
        <p:txBody>
          <a:bodyPr/>
          <a:lstStyle/>
          <a:p>
            <a:r>
              <a:rPr lang="en-US" dirty="0"/>
              <a:t>VĂN PHÒNG  </a:t>
            </a:r>
            <a:br>
              <a:rPr lang="en-US" dirty="0"/>
            </a:br>
            <a:r>
              <a:rPr lang="en-US" dirty="0"/>
              <a:t>    </a:t>
            </a:r>
            <a:br>
              <a:rPr lang="en-US" dirty="0"/>
            </a:br>
            <a:r>
              <a:rPr lang="en-US" dirty="0"/>
              <a:t>	ĐIỀU HÀNH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Matthew Phan Hoàng </a:t>
            </a:r>
            <a:r>
              <a:rPr lang="en-US" dirty="0" err="1"/>
              <a:t>Vương</a:t>
            </a:r>
            <a:r>
              <a:rPr lang="en-US" dirty="0"/>
              <a:t> ,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bày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273" y="295537"/>
            <a:ext cx="8424439" cy="1030444"/>
          </a:xfrm>
        </p:spPr>
        <p:txBody>
          <a:bodyPr/>
          <a:lstStyle/>
          <a:p>
            <a:r>
              <a:rPr lang="fr-FR" dirty="0" err="1"/>
              <a:t>Văn</a:t>
            </a:r>
            <a:r>
              <a:rPr lang="fr-FR" dirty="0"/>
              <a:t> </a:t>
            </a:r>
            <a:r>
              <a:rPr lang="fr-FR" dirty="0" err="1"/>
              <a:t>Phòng</a:t>
            </a:r>
            <a:r>
              <a:rPr lang="fr-FR" dirty="0"/>
              <a:t> </a:t>
            </a:r>
            <a:r>
              <a:rPr lang="fr-FR" dirty="0" err="1"/>
              <a:t>Điều</a:t>
            </a:r>
            <a:r>
              <a:rPr lang="fr-FR" dirty="0"/>
              <a:t> </a:t>
            </a:r>
            <a:r>
              <a:rPr lang="fr-FR" dirty="0" err="1"/>
              <a:t>Hành</a:t>
            </a:r>
            <a:r>
              <a:rPr lang="fr-FR" dirty="0"/>
              <a:t>, </a:t>
            </a:r>
            <a:r>
              <a:rPr lang="fr-FR" dirty="0" err="1"/>
              <a:t>Giáo</a:t>
            </a:r>
            <a:r>
              <a:rPr lang="fr-FR" dirty="0"/>
              <a:t> </a:t>
            </a:r>
            <a:r>
              <a:rPr lang="fr-FR" dirty="0" err="1"/>
              <a:t>Phận</a:t>
            </a:r>
            <a:r>
              <a:rPr lang="fr-FR" dirty="0"/>
              <a:t> San Jose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3546" y="1553560"/>
            <a:ext cx="9371948" cy="462068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VPDH _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đơn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PT.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Viễn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của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endParaRPr lang="en-US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Danh Chúa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Kitô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Trách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nhiêm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VPDH</a:t>
            </a:r>
            <a:r>
              <a:rPr lang="en-US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/GP</a:t>
            </a:r>
            <a:endParaRPr lang="en-US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Kiểu</a:t>
            </a:r>
            <a:r>
              <a:rPr lang="en-US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điển</a:t>
            </a:r>
            <a:r>
              <a:rPr lang="en-US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của VPĐH</a:t>
            </a:r>
            <a:endParaRPr lang="en-US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của một VPDH. 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nguy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hiểm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VPĐH phải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endParaRPr lang="en-US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8" name="Picture 7" descr="A close-up of a wave&#10;&#10;Description automatically generated">
            <a:extLst>
              <a:ext uri="{FF2B5EF4-FFF2-40B4-BE49-F238E27FC236}">
                <a16:creationId xmlns:a16="http://schemas.microsoft.com/office/drawing/2014/main" id="{6169BBD5-B6F4-795F-511A-F9C5682EB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2500" y="0"/>
            <a:ext cx="2431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577" y="371337"/>
            <a:ext cx="7708574" cy="1183566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5943" y="1735740"/>
            <a:ext cx="7947607" cy="4271732"/>
          </a:xfrm>
        </p:spPr>
        <p:txBody>
          <a:bodyPr>
            <a:normAutofit/>
          </a:bodyPr>
          <a:lstStyle/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Là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những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thành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phần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lãnh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đạo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dấn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thân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phát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huy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Ơn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Sủng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của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Vị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Sáng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Lập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    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̀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chính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mình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sống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Ơn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Sủng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ấy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Trường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Lãnh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Đạo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(TLĐ)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̀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Văn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Phòng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Điều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Hành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(VPĐH) là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đơn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vị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    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có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tính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cách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cơ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chê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́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trong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Phong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Trào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̀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bất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khả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phân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chia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Ô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Eduardo Bonnín so sánh Phong trào như một chiếc dù trong đó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    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VPĐH là cán dù và TLĐ là những cây căm của cái dù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     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nhằm để hỗ trợ và giữ cái dù đúng vị trí.</a:t>
            </a: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pic>
        <p:nvPicPr>
          <p:cNvPr id="5" name="Picture 4" descr="A tree in a field of flowers&#10;&#10;Description automatically generated">
            <a:extLst>
              <a:ext uri="{FF2B5EF4-FFF2-40B4-BE49-F238E27FC236}">
                <a16:creationId xmlns:a16="http://schemas.microsoft.com/office/drawing/2014/main" id="{2FBC4DB4-E4A7-E5BA-19E1-F2AB51DF11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" r="64753"/>
          <a:stretch/>
        </p:blipFill>
        <p:spPr>
          <a:xfrm>
            <a:off x="1062605" y="0"/>
            <a:ext cx="2429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827" y="867869"/>
            <a:ext cx="8184824" cy="1183566"/>
          </a:xfrm>
        </p:spPr>
        <p:txBody>
          <a:bodyPr>
            <a:normAutofit fontScale="90000"/>
          </a:bodyPr>
          <a:lstStyle/>
          <a:p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II.	VPDH _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đơn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PT</a:t>
            </a:r>
            <a:b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826" y="1908660"/>
            <a:ext cx="9507117" cy="4271732"/>
          </a:xfrm>
        </p:spPr>
        <p:txBody>
          <a:bodyPr>
            <a:normAutofit/>
          </a:bodyPr>
          <a:lstStyle/>
          <a:p>
            <a:pPr marL="11430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vi-V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Thành viên VPĐH không phải để "kiểm soát", nhưng để "phục vụ“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1430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1430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vi-V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VPĐH có thể được mô tả như là nhóm lãnh đạo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1430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ảo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sự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điệp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và sự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của các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Cursillistas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Cẩm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Lãnh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5" name="Picture 4" descr="A sunset over water with clouds&#10;&#10;Description automatically generated">
            <a:extLst>
              <a:ext uri="{FF2B5EF4-FFF2-40B4-BE49-F238E27FC236}">
                <a16:creationId xmlns:a16="http://schemas.microsoft.com/office/drawing/2014/main" id="{0EEB9152-D8A2-F228-189F-989A5D2B6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7543"/>
          <a:stretch/>
        </p:blipFill>
        <p:spPr>
          <a:xfrm>
            <a:off x="920151" y="0"/>
            <a:ext cx="2324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4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827" y="867869"/>
            <a:ext cx="8184824" cy="1183566"/>
          </a:xfrm>
        </p:spPr>
        <p:txBody>
          <a:bodyPr>
            <a:normAutofit fontScale="90000"/>
          </a:bodyPr>
          <a:lstStyle/>
          <a:p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III.	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Viễn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của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6800" y="1908660"/>
            <a:ext cx="8070851" cy="427173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Cursillo không phải là một hội đoàn, nó là một Phong trào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lphaUcPeriod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lphaUcPeriod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Đơn giản hóa,Thúc đẩy và,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Làm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việc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sống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tất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cả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những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gì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là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căn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bản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của người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Kitô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hữu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.</a:t>
            </a:r>
          </a:p>
          <a:p>
            <a:pPr marL="342900" indent="-342900">
              <a:buFont typeface="+mj-lt"/>
              <a:buAutoNum type="alphaUcPeriod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lphaUcPeriod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VPĐH là tôi tớ của các tôi tớ, vai trò của họ chỉ là để phục vụ lợi ích cho Phong trào.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lphaUcPeriod"/>
            </a:pPr>
            <a:endParaRPr lang="en-US" sz="1800" dirty="0"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endParaRPr lang="en-US" sz="1800" dirty="0">
              <a:latin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endParaRPr lang="en-US" sz="1800" dirty="0"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5" name="Picture 4" descr="A sunset over water with clouds&#10;&#10;Description automatically generated">
            <a:extLst>
              <a:ext uri="{FF2B5EF4-FFF2-40B4-BE49-F238E27FC236}">
                <a16:creationId xmlns:a16="http://schemas.microsoft.com/office/drawing/2014/main" id="{0EEB9152-D8A2-F228-189F-989A5D2B6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7543"/>
          <a:stretch/>
        </p:blipFill>
        <p:spPr>
          <a:xfrm>
            <a:off x="920151" y="0"/>
            <a:ext cx="2324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16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6227" y="215801"/>
            <a:ext cx="6114724" cy="887129"/>
          </a:xfrm>
        </p:spPr>
        <p:txBody>
          <a:bodyPr>
            <a:normAutofit/>
          </a:bodyPr>
          <a:lstStyle/>
          <a:p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IV.	</a:t>
            </a:r>
            <a:r>
              <a:rPr lang="en-US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Danh Chúa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Kitô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9350" y="1587892"/>
            <a:ext cx="6667500" cy="4271732"/>
          </a:xfrm>
        </p:spPr>
        <p:txBody>
          <a:bodyPr>
            <a:normAutofit lnSpcReduction="10000"/>
          </a:bodyPr>
          <a:lstStyle/>
          <a:p>
            <a:pPr marL="685800" marR="0">
              <a:spcBef>
                <a:spcPts val="0"/>
              </a:spcBef>
              <a:spcAft>
                <a:spcPts val="0"/>
              </a:spcAft>
            </a:pPr>
            <a:endParaRPr lang="en-US" sz="24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marR="0">
              <a:spcBef>
                <a:spcPts val="0"/>
              </a:spcBef>
              <a:spcAft>
                <a:spcPts val="0"/>
              </a:spcAft>
            </a:pP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suy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về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Lãnh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Kitô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của Cha Henri Nouwen.</a:t>
            </a:r>
            <a:endParaRPr lang="en-US" sz="2400" b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marR="0">
              <a:spcBef>
                <a:spcPts val="0"/>
              </a:spcBef>
              <a:spcAft>
                <a:spcPts val="0"/>
              </a:spcAft>
            </a:pP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“Một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mỉa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Kitô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giáo là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người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lãnh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rơi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vào cám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của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quân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sự,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hay là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nói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Chúa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Kitô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Người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không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bám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vào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Thiên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Chúa,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 người như chúng ta. Sự cám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như là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công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cơn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cám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dỗ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400" b="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US" sz="2400" b="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5" name="Picture 4" descr="A body of water with trees and mountains in the background&#10;&#10;Description automatically generated">
            <a:extLst>
              <a:ext uri="{FF2B5EF4-FFF2-40B4-BE49-F238E27FC236}">
                <a16:creationId xmlns:a16="http://schemas.microsoft.com/office/drawing/2014/main" id="{A05CA650-A908-E0C5-DD7F-CF921E875B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162" r="28524"/>
          <a:stretch/>
        </p:blipFill>
        <p:spPr>
          <a:xfrm>
            <a:off x="63499" y="57150"/>
            <a:ext cx="4584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577" y="371337"/>
            <a:ext cx="7708574" cy="1183566"/>
          </a:xfrm>
        </p:spPr>
        <p:txBody>
          <a:bodyPr/>
          <a:lstStyle/>
          <a:p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V.	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Trách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nhiêm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VPDH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5943" y="1735739"/>
            <a:ext cx="7947607" cy="4750923"/>
          </a:xfrm>
        </p:spPr>
        <p:txBody>
          <a:bodyPr>
            <a:normAutofit fontScale="92500" lnSpcReduction="10000"/>
          </a:bodyPr>
          <a:lstStyle/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Thiết lập và thi hành một </a:t>
            </a:r>
            <a:r>
              <a:rPr lang="vi-VN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kế hoạch mục vụ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khả thi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Liên kết với Miền và VPĐH quốc gia.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huẩn bị và bảo dưỡng bởi một bản Nội qui.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Có một TLĐ gồm cả giáo dân và giáo sĩ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742950" indent="-285750">
              <a:buFont typeface="Wingdings" panose="05000000000000000000" pitchFamily="2" charset="2"/>
              <a:buChar char="ü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Đ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ược tuyển chọn từ các thành viên tích cực của TLĐ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áo cáo hàng năm cho Đức Giám Mục, Điều Hợp Viên Miền và Văn Phòng Cursillo quốc gia.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/>
            <a:r>
              <a:rPr lang="en-US" sz="1800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Ngoài</a:t>
            </a:r>
            <a:r>
              <a:rPr lang="en-US" sz="18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</a:t>
            </a:r>
            <a:r>
              <a:rPr lang="en-US" sz="18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marL="457200"/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Liên tục đào sâu sự hiểu biết về các Đặc Sủng Nền Tảng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indent="-285750"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Tránh như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là 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một ban giám đốc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7429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VPĐH chỉ quyết định vì lợi ích của Phong trào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pic>
        <p:nvPicPr>
          <p:cNvPr id="5" name="Picture 4" descr="A tree in a field of flowers&#10;&#10;Description automatically generated">
            <a:extLst>
              <a:ext uri="{FF2B5EF4-FFF2-40B4-BE49-F238E27FC236}">
                <a16:creationId xmlns:a16="http://schemas.microsoft.com/office/drawing/2014/main" id="{2FBC4DB4-E4A7-E5BA-19E1-F2AB51DF11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" r="64753"/>
          <a:stretch/>
        </p:blipFill>
        <p:spPr>
          <a:xfrm>
            <a:off x="1062605" y="0"/>
            <a:ext cx="2429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6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326" y="396737"/>
            <a:ext cx="9371949" cy="887129"/>
          </a:xfrm>
        </p:spPr>
        <p:txBody>
          <a:bodyPr>
            <a:normAutofit/>
          </a:bodyPr>
          <a:lstStyle/>
          <a:p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VI.	</a:t>
            </a:r>
            <a:r>
              <a:rPr lang="en-US" sz="36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Kiểu</a:t>
            </a:r>
            <a:r>
              <a:rPr lang="en-US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điển</a:t>
            </a:r>
            <a:r>
              <a:rPr lang="en-US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của VPĐH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1163216"/>
            <a:ext cx="7259543" cy="4640425"/>
          </a:xfrm>
        </p:spPr>
        <p:txBody>
          <a:bodyPr>
            <a:normAutofit/>
          </a:bodyPr>
          <a:lstStyle/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Trưởng PT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Linh hướng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Trưởng Trường Lãnh đạo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Trưởng Khối Tiền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Trưởng Khối 3 ngày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Trưởng Khối Hậu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Thủ Quỹ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Thư Ký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PT San jose có phó Trưởng PT và Trưởng Khối Truyền Thông.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BF9E22-1916-CE4E-B996-909F209F3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28"/>
            <a:ext cx="3219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6127" y="790437"/>
            <a:ext cx="5555924" cy="887129"/>
          </a:xfrm>
        </p:spPr>
        <p:txBody>
          <a:bodyPr>
            <a:normAutofit/>
          </a:bodyPr>
          <a:lstStyle/>
          <a:p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VII.	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VPĐH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6127" y="1833270"/>
            <a:ext cx="5803573" cy="4640425"/>
          </a:xfrm>
        </p:spPr>
        <p:txBody>
          <a:bodyPr>
            <a:normAutofit/>
          </a:bodyPr>
          <a:lstStyle/>
          <a:p>
            <a:pPr marL="742950" indent="-285750">
              <a:buFont typeface="Wingdings" panose="05000000000000000000" pitchFamily="2" charset="2"/>
              <a:buChar char="v"/>
            </a:pPr>
            <a:r>
              <a:rPr lang="vi-VN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Cộng đồng.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285750">
              <a:buFont typeface="Wingdings" panose="05000000000000000000" pitchFamily="2" charset="2"/>
              <a:buChar char="v"/>
            </a:pPr>
            <a:endParaRPr lang="vi-V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vi-VN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Sự hiệp nhất 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vi-V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vi-VN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Khiêm Nhường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106A34-9EC6-F207-DC9B-7CE59DBE6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902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9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827" y="867869"/>
            <a:ext cx="8184824" cy="1183566"/>
          </a:xfrm>
        </p:spPr>
        <p:txBody>
          <a:bodyPr>
            <a:normAutofit fontScale="90000"/>
          </a:bodyPr>
          <a:lstStyle/>
          <a:p>
            <a:r>
              <a:rPr lang="en-US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VIII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nguy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hiểm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VPĐH phải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b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6800" y="1908660"/>
            <a:ext cx="8070851" cy="427173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Calibri" panose="020F0502020204030204" pitchFamily="34" charset="0"/>
              </a:rPr>
              <a:t>Hoạt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động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vì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mình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chứ</a:t>
            </a:r>
            <a:r>
              <a:rPr lang="en-US" sz="1800" dirty="0">
                <a:latin typeface="Calibri" panose="020F0502020204030204" pitchFamily="34" charset="0"/>
              </a:rPr>
              <a:t>  không phải </a:t>
            </a:r>
            <a:r>
              <a:rPr lang="en-US" sz="1800" dirty="0" err="1">
                <a:latin typeface="Calibri" panose="020F0502020204030204" pitchFamily="34" charset="0"/>
              </a:rPr>
              <a:t>bởi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ân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sủng</a:t>
            </a:r>
            <a:r>
              <a:rPr lang="en-US" sz="1800" dirty="0">
                <a:latin typeface="Calibri" panose="020F050202020403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Q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úa tự tin vào các phương tiện do sáng kiến của con người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C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hỉ tìm kiếm mục đích cho riêng mình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 err="1">
                <a:latin typeface="Calibri" panose="020F0502020204030204" pitchFamily="34" charset="0"/>
              </a:rPr>
              <a:t>Giải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pháp</a:t>
            </a:r>
            <a:r>
              <a:rPr lang="en-US" sz="1800" dirty="0">
                <a:latin typeface="Calibri" panose="020F0502020204030204" pitchFamily="34" charset="0"/>
              </a:rPr>
              <a:t>:</a:t>
            </a:r>
          </a:p>
          <a:p>
            <a:endParaRPr lang="en-US" sz="18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Cầu nguyện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Hiểu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biết và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yêu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mến Phong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trào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Phục vụ</a:t>
            </a:r>
            <a:endParaRPr lang="en-US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Lắng Nghe</a:t>
            </a:r>
            <a:endParaRPr lang="en-US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Tình bạn</a:t>
            </a: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5" name="Picture 4" descr="A sunset over water with clouds&#10;&#10;Description automatically generated">
            <a:extLst>
              <a:ext uri="{FF2B5EF4-FFF2-40B4-BE49-F238E27FC236}">
                <a16:creationId xmlns:a16="http://schemas.microsoft.com/office/drawing/2014/main" id="{0EEB9152-D8A2-F228-189F-989A5D2B6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7543"/>
          <a:stretch/>
        </p:blipFill>
        <p:spPr>
          <a:xfrm>
            <a:off x="920151" y="0"/>
            <a:ext cx="2324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62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1709" y="466587"/>
            <a:ext cx="8407074" cy="887129"/>
          </a:xfrm>
        </p:spPr>
        <p:txBody>
          <a:bodyPr>
            <a:normAutofit/>
          </a:bodyPr>
          <a:lstStyle/>
          <a:p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VIII	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nguy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hiểm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phải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527" y="1525166"/>
            <a:ext cx="9144260" cy="4640425"/>
          </a:xfrm>
        </p:spPr>
        <p:txBody>
          <a:bodyPr>
            <a:normAutofit/>
          </a:bodyPr>
          <a:lstStyle/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Đặc sủng của Phong trào Cursillo không thay đổi khi các thành viên Văn phòng Điều hành thay đổi.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Căn tính của Văn phòng Điều hành không giống với căn tính của một ban giám đốc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Tránh xa các chương trình, hay ý tưởng cá nhân nếu đi ngược lại với Phúc Âm, với giáo huấn của Giáo Hội, hay Đặc sủng Cursillo.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 chức vụ trong Văn phòng Điều hành không nên bổ nhiệm chỉ vì không tìm được ai.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Sự phục vụ không chấm dứt khi một thành viên hết nhiệm kỳ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 có gì là bí mật về Cursillo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vi-V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 cách cá nhân đôi khi có xen vào công việc chung.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vi-V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AE85A-120B-44AD-6377-8D6BE4F80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2" y="44450"/>
            <a:ext cx="2432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7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887129"/>
          </a:xfrm>
        </p:spPr>
        <p:txBody>
          <a:bodyPr>
            <a:normAutofit/>
          </a:bodyPr>
          <a:lstStyle/>
          <a:p>
            <a:r>
              <a:rPr lang="en-US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IX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5" name="Picture 4" descr="A tree in a grassy field with water in the background&#10;&#10;Description automatically generated">
            <a:extLst>
              <a:ext uri="{FF2B5EF4-FFF2-40B4-BE49-F238E27FC236}">
                <a16:creationId xmlns:a16="http://schemas.microsoft.com/office/drawing/2014/main" id="{54551170-C0C8-D1FA-030A-37753AABEE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2441"/>
          <a:stretch/>
        </p:blipFill>
        <p:spPr>
          <a:xfrm>
            <a:off x="1409699" y="1554163"/>
            <a:ext cx="9144000" cy="507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9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{9E3316B3-BACC-4946-A6CA-3AF13DE6152F}tf03098889_win32</Template>
  <TotalTime>117</TotalTime>
  <Words>894</Words>
  <Application>Microsoft Office PowerPoint</Application>
  <PresentationFormat>Widescreen</PresentationFormat>
  <Paragraphs>158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Times New Roman</vt:lpstr>
      <vt:lpstr>Wingdings</vt:lpstr>
      <vt:lpstr>Ecology 16x9</vt:lpstr>
      <vt:lpstr>VĂN PHÒNG         ĐIỀU HÀNH</vt:lpstr>
      <vt:lpstr>Văn Phòng Điều Hành, Giáo Phận San Jose</vt:lpstr>
      <vt:lpstr>Giới thiệu</vt:lpstr>
      <vt:lpstr>II. VPDH _đơn vị phục vụ PT </vt:lpstr>
      <vt:lpstr>III. Viễn ảnh của vị sáng lập. </vt:lpstr>
      <vt:lpstr>IV. Trong Danh Chúa Kitô</vt:lpstr>
      <vt:lpstr>V. Trách nhiêm VPDH</vt:lpstr>
      <vt:lpstr>VI. Kiểu mẫu điển hình của VPĐH</vt:lpstr>
      <vt:lpstr>VII. Phẩm chất VPĐH</vt:lpstr>
      <vt:lpstr>VIII.  Những nguy hiểm VPĐH phải tránh </vt:lpstr>
      <vt:lpstr>VIII Những nguy hiểm phải tránh</vt:lpstr>
      <vt:lpstr>IX. Kết luận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VĂN PHÒNG         ĐIỀU HÀNH</dc:title>
  <dc:creator>Tom Nguyen</dc:creator>
  <cp:lastModifiedBy>Tom Nguyen</cp:lastModifiedBy>
  <cp:revision>17</cp:revision>
  <dcterms:created xsi:type="dcterms:W3CDTF">2023-09-23T06:09:10Z</dcterms:created>
  <dcterms:modified xsi:type="dcterms:W3CDTF">2023-09-23T15:20:27Z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